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2" r:id="rId3"/>
    <p:sldId id="274" r:id="rId4"/>
    <p:sldId id="273" r:id="rId5"/>
    <p:sldId id="275" r:id="rId6"/>
    <p:sldId id="276" r:id="rId7"/>
    <p:sldId id="278" r:id="rId8"/>
    <p:sldId id="285" r:id="rId9"/>
    <p:sldId id="281" r:id="rId10"/>
    <p:sldId id="282" r:id="rId11"/>
    <p:sldId id="294" r:id="rId12"/>
    <p:sldId id="283" r:id="rId13"/>
    <p:sldId id="287" r:id="rId14"/>
    <p:sldId id="289" r:id="rId15"/>
    <p:sldId id="288" r:id="rId16"/>
    <p:sldId id="291" r:id="rId17"/>
    <p:sldId id="28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00CC00"/>
    <a:srgbClr val="008000"/>
    <a:srgbClr val="006600"/>
    <a:srgbClr val="663300"/>
    <a:srgbClr val="990000"/>
    <a:srgbClr val="002D86"/>
    <a:srgbClr val="3C1076"/>
    <a:srgbClr val="5E1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FCD2-D7F6-4C6A-9C16-FBB5C1FC2D03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A92A-41D2-4D14-B6A2-4A70030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514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FCD2-D7F6-4C6A-9C16-FBB5C1FC2D03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A92A-41D2-4D14-B6A2-4A70030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88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FCD2-D7F6-4C6A-9C16-FBB5C1FC2D03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A92A-41D2-4D14-B6A2-4A70030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729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FCD2-D7F6-4C6A-9C16-FBB5C1FC2D03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A92A-41D2-4D14-B6A2-4A70030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37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FCD2-D7F6-4C6A-9C16-FBB5C1FC2D03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A92A-41D2-4D14-B6A2-4A70030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562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FCD2-D7F6-4C6A-9C16-FBB5C1FC2D03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A92A-41D2-4D14-B6A2-4A70030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46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FCD2-D7F6-4C6A-9C16-FBB5C1FC2D03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A92A-41D2-4D14-B6A2-4A70030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17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FCD2-D7F6-4C6A-9C16-FBB5C1FC2D03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A92A-41D2-4D14-B6A2-4A70030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657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FCD2-D7F6-4C6A-9C16-FBB5C1FC2D03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A92A-41D2-4D14-B6A2-4A70030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47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FCD2-D7F6-4C6A-9C16-FBB5C1FC2D03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A92A-41D2-4D14-B6A2-4A70030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37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FCD2-D7F6-4C6A-9C16-FBB5C1FC2D03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A92A-41D2-4D14-B6A2-4A70030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571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1FCD2-D7F6-4C6A-9C16-FBB5C1FC2D03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8A92A-41D2-4D14-B6A2-4A70030F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9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1.wdp"/><Relationship Id="rId7" Type="http://schemas.microsoft.com/office/2007/relationships/hdphoto" Target="../media/hdphoto1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16.jpeg"/><Relationship Id="rId4" Type="http://schemas.openxmlformats.org/officeDocument/2006/relationships/image" Target="../media/image13.jpeg"/><Relationship Id="rId9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1.wdp"/><Relationship Id="rId7" Type="http://schemas.microsoft.com/office/2007/relationships/hdphoto" Target="../media/hdphoto18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0" Type="http://schemas.openxmlformats.org/officeDocument/2006/relationships/image" Target="../media/image20.jpeg"/><Relationship Id="rId4" Type="http://schemas.openxmlformats.org/officeDocument/2006/relationships/image" Target="../media/image17.jpeg"/><Relationship Id="rId9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1.wdp"/><Relationship Id="rId7" Type="http://schemas.microsoft.com/office/2007/relationships/hdphoto" Target="../media/hdphoto2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0" Type="http://schemas.openxmlformats.org/officeDocument/2006/relationships/image" Target="../media/image24.jpeg"/><Relationship Id="rId4" Type="http://schemas.openxmlformats.org/officeDocument/2006/relationships/image" Target="../media/image21.jpeg"/><Relationship Id="rId9" Type="http://schemas.microsoft.com/office/2007/relationships/hdphoto" Target="../media/hdphoto2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1.wdp"/><Relationship Id="rId7" Type="http://schemas.microsoft.com/office/2007/relationships/hdphoto" Target="../media/hdphoto2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microsoft.com/office/2007/relationships/hdphoto" Target="../media/hdphoto28.wdp"/><Relationship Id="rId5" Type="http://schemas.microsoft.com/office/2007/relationships/hdphoto" Target="../media/hdphoto25.wdp"/><Relationship Id="rId10" Type="http://schemas.openxmlformats.org/officeDocument/2006/relationships/image" Target="../media/image28.jpeg"/><Relationship Id="rId4" Type="http://schemas.openxmlformats.org/officeDocument/2006/relationships/image" Target="../media/image25.jpeg"/><Relationship Id="rId9" Type="http://schemas.microsoft.com/office/2007/relationships/hdphoto" Target="../media/hdphoto2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microsoft.com/office/2007/relationships/hdphoto" Target="../media/hdphoto30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microsoft.com/office/2007/relationships/hdphoto" Target="../media/hdphoto32.wdp"/><Relationship Id="rId5" Type="http://schemas.microsoft.com/office/2007/relationships/hdphoto" Target="../media/hdphoto29.wdp"/><Relationship Id="rId10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microsoft.com/office/2007/relationships/hdphoto" Target="../media/hdphoto3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1.wdp"/><Relationship Id="rId7" Type="http://schemas.microsoft.com/office/2007/relationships/hdphoto" Target="../media/hdphoto3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microsoft.com/office/2007/relationships/hdphoto" Target="../media/hdphoto36.wdp"/><Relationship Id="rId5" Type="http://schemas.microsoft.com/office/2007/relationships/hdphoto" Target="../media/hdphoto33.wdp"/><Relationship Id="rId10" Type="http://schemas.openxmlformats.org/officeDocument/2006/relationships/image" Target="../media/image36.jpeg"/><Relationship Id="rId4" Type="http://schemas.openxmlformats.org/officeDocument/2006/relationships/image" Target="../media/image33.jpeg"/><Relationship Id="rId9" Type="http://schemas.microsoft.com/office/2007/relationships/hdphoto" Target="../media/hdphoto3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1.wdp"/><Relationship Id="rId7" Type="http://schemas.microsoft.com/office/2007/relationships/hdphoto" Target="../media/hdphoto38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microsoft.com/office/2007/relationships/hdphoto" Target="../media/hdphoto40.wdp"/><Relationship Id="rId5" Type="http://schemas.microsoft.com/office/2007/relationships/hdphoto" Target="../media/hdphoto37.wdp"/><Relationship Id="rId10" Type="http://schemas.openxmlformats.org/officeDocument/2006/relationships/image" Target="../media/image40.jpeg"/><Relationship Id="rId4" Type="http://schemas.openxmlformats.org/officeDocument/2006/relationships/image" Target="../media/image37.jpeg"/><Relationship Id="rId9" Type="http://schemas.microsoft.com/office/2007/relationships/hdphoto" Target="../media/hdphoto39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microsoft.com/office/2007/relationships/hdphoto" Target="../media/hdphoto12.wdp"/><Relationship Id="rId3" Type="http://schemas.microsoft.com/office/2007/relationships/hdphoto" Target="../media/hdphoto1.wdp"/><Relationship Id="rId7" Type="http://schemas.microsoft.com/office/2007/relationships/hdphoto" Target="../media/hdphoto9.wdp"/><Relationship Id="rId12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1.jpeg"/><Relationship Id="rId4" Type="http://schemas.openxmlformats.org/officeDocument/2006/relationships/image" Target="../media/image8.jpeg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ndrey\Downloads\огорол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8"/>
            <a:ext cx="9144000" cy="68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3242" y="1052736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ПРЕЗЕНТАЦИЯ К ПРОЕКТУ </a:t>
            </a:r>
          </a:p>
          <a:p>
            <a:pPr algn="ctr"/>
            <a:endParaRPr lang="ru-RU" sz="3600" b="1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4400" b="1" i="1" dirty="0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4400" b="1" i="1" dirty="0">
              <a:solidFill>
                <a:srgbClr val="008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98312"/>
            <a:ext cx="806489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МДОУ «ДЕТСКИЙ САД № 29»</a:t>
            </a:r>
            <a:endParaRPr lang="ru-RU" sz="1300" b="1" dirty="0">
              <a:solidFill>
                <a:schemeClr val="accent3">
                  <a:lumMod val="5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556792"/>
            <a:ext cx="8784976" cy="187685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endParaRPr lang="ru-RU" sz="10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ea typeface="Verdana" pitchFamily="34" charset="0"/>
              <a:cs typeface="Times New Roman"/>
            </a:endParaRPr>
          </a:p>
          <a:p>
            <a:pPr algn="ctr"/>
            <a:r>
              <a:rPr lang="ru-RU" sz="5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Verdana" pitchFamily="34" charset="0"/>
                <a:cs typeface="Times New Roman"/>
              </a:rPr>
              <a:t>ʺ</a:t>
            </a:r>
            <a:r>
              <a:rPr lang="ru-RU" sz="5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ОГОРОД НА ОКНЕ</a:t>
            </a:r>
            <a:r>
              <a:rPr lang="ru-RU" sz="5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Verdana" pitchFamily="34" charset="0"/>
                <a:cs typeface="Times New Roman"/>
              </a:rPr>
              <a:t>ʺ</a:t>
            </a:r>
          </a:p>
          <a:p>
            <a:pPr algn="ctr"/>
            <a:endParaRPr lang="ru-RU" sz="24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20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703" y="3140968"/>
            <a:ext cx="878497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старшей группе №</a:t>
            </a:r>
            <a:r>
              <a:rPr lang="ru-RU" sz="2800" b="1" dirty="0" smtClean="0"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2400" b="1" dirty="0" smtClean="0"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Verdana" pitchFamily="34" charset="0"/>
                <a:cs typeface="Times New Roman"/>
              </a:rPr>
              <a:t>ʺ</a:t>
            </a:r>
            <a:r>
              <a:rPr lang="ru-RU" sz="2800" b="1" dirty="0" smtClean="0">
                <a:solidFill>
                  <a:srgbClr val="0000F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НЕЗАБУДКИ</a:t>
            </a:r>
            <a:r>
              <a:rPr lang="ru-RU" sz="2800" b="1" dirty="0" smtClean="0">
                <a:solidFill>
                  <a:srgbClr val="0000F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Verdana" pitchFamily="34" charset="0"/>
                <a:cs typeface="Times New Roman"/>
              </a:rPr>
              <a:t>ʺ</a:t>
            </a:r>
            <a:endParaRPr lang="ru-RU" sz="24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endParaRPr lang="ru-RU" sz="1700" b="1" i="1" dirty="0" smtClean="0">
              <a:solidFill>
                <a:schemeClr val="accent3">
                  <a:lumMod val="5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ru-RU" sz="1700" b="1" i="1" dirty="0" smtClean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Подготовили воспитатели: Кравченко Е. В., Кольцова Н. В.</a:t>
            </a:r>
          </a:p>
          <a:p>
            <a:pPr algn="ctr"/>
            <a:endParaRPr lang="ru-RU" sz="1700" b="1" i="1" dirty="0" smtClean="0">
              <a:solidFill>
                <a:schemeClr val="accent3">
                  <a:lumMod val="5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Ярославль, 2018 год</a:t>
            </a:r>
            <a:endParaRPr lang="ru-RU" sz="1600" b="1" i="1" dirty="0">
              <a:solidFill>
                <a:schemeClr val="accent3">
                  <a:lumMod val="5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84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ndrey\Downloads\огорол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3"/>
            <a:ext cx="9144000" cy="68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информация\скачанное\с айфона\март-май 2018\IMG_16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3" y="335398"/>
            <a:ext cx="4343380" cy="325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информация\скачанное\с айфона\март-май 2018\IMG_16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027" y="3501009"/>
            <a:ext cx="447599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информация\скачанное\с айфона\март-май 2018\IMG_16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13" y="3592932"/>
            <a:ext cx="4343380" cy="326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информация\скачанное\с айфона\март-май 2018\IMG_163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56536"/>
            <a:ext cx="4363017" cy="325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6312" y="1823"/>
            <a:ext cx="4536504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50" b="1" i="1" dirty="0" smtClean="0">
                <a:solidFill>
                  <a:srgbClr val="0000FF"/>
                </a:solidFill>
                <a:effectLst>
                  <a:innerShdw blurRad="114300">
                    <a:prstClr val="black"/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ru-RU" sz="205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СЕЕМ СЕМЕНА БАРХАТЦЕВ</a:t>
            </a:r>
            <a:endParaRPr lang="ru-RU" sz="205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09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ndrey\Downloads\огорол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3"/>
            <a:ext cx="9144000" cy="68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информация\скачанное\с айфона\март-май 2018\IMG_16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355270"/>
            <a:ext cx="4389435" cy="329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информация\скачанное\с айфона\март-май 2018\IMG_16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534" y="355270"/>
            <a:ext cx="4391953" cy="329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информация\скачанное\с айфона\март-май 2018\IMG_168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01" y="3606520"/>
            <a:ext cx="4392488" cy="329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информация\скачанное\с айфона\март-май 2018\IMG_168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534" y="3606520"/>
            <a:ext cx="4392487" cy="329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4701" y="1823"/>
            <a:ext cx="8759786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5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СЕЕМ СЕМЕНА САЛАТА, БАЗИЛИКА</a:t>
            </a:r>
            <a:endParaRPr lang="ru-RU" sz="205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83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ndrey\Downloads\огорол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3"/>
            <a:ext cx="9144000" cy="68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информация\скачанное\с айфона\март-май 2018\IMG_16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7" y="351900"/>
            <a:ext cx="4419022" cy="328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информация\скачанное\с айфона\март-май 2018\IMG_16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79" y="352504"/>
            <a:ext cx="4467269" cy="32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информация\скачанное\с айфона\март-май 2018\IMG_166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341" y="3580129"/>
            <a:ext cx="4498107" cy="335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информация\скачанное\с айфона\март-май 2018\IMG_166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8" y="3612477"/>
            <a:ext cx="4430676" cy="332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1782" y="16615"/>
            <a:ext cx="4536504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5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ПЕРЕСАЖИВАЕМ ПЕРЦЫ</a:t>
            </a:r>
            <a:endParaRPr lang="ru-RU" sz="205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75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ndrey\Downloads\огорол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3"/>
            <a:ext cx="9144000" cy="68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информация\скачанное\с айфона\март-май 2018\IMG_16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" y="307130"/>
            <a:ext cx="4410236" cy="339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информация\скачанное\с айфона\март-май 2018\IMG_17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462" y="292028"/>
            <a:ext cx="4511034" cy="338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информация\скачанное\с айфона\март-май 2018\IMG_17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238" y="3677250"/>
            <a:ext cx="4469509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информация\скачанное\с айфона\март-май 2018\IMG_17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17" y="3675304"/>
            <a:ext cx="4398940" cy="331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117" y="-59746"/>
            <a:ext cx="887963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5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ПЕРЕСАЖИВАЕМ БАКЛАЖАНЫ</a:t>
            </a:r>
            <a:endParaRPr lang="ru-RU" sz="205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16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ndrey\Downloads\огорол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3"/>
            <a:ext cx="9144000" cy="68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информация\скачанное\с айфона\март-май 2018\IMG_18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2133"/>
            <a:ext cx="4482520" cy="330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информация\скачанное\с айфона\март-май 2018\IMG_18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569161"/>
            <a:ext cx="4464496" cy="32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информация\скачанное\с айфона\март-май 2018\IMG_182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939"/>
            <a:ext cx="4402538" cy="330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информация\скачанное\с айфона\март-май 2018\IMG_183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569161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744" y="1823"/>
            <a:ext cx="8780746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5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ПЕРЕСАЖИВАЕМ В КЛУМБУ ЦИНИЮ, НАСТУРЦИЮ</a:t>
            </a:r>
            <a:endParaRPr lang="ru-RU" sz="205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9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ППЕ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ndrey\Downloads\огорол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3"/>
            <a:ext cx="9144000" cy="68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информация\скачанное\с айфона\март-май 2018\IMG_18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82" y="3646137"/>
            <a:ext cx="4455081" cy="328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информация\скачанное\с айфона\март-май 2018\IMG_19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42" y="377982"/>
            <a:ext cx="4436218" cy="328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информация\скачанное\с айфона\март-май 2018\IMG_19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63" y="3646137"/>
            <a:ext cx="4395897" cy="334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9412" y="-29822"/>
            <a:ext cx="8774661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5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ПЕРЕСАЖИВАЕМ В КЛУМБУ АСТРЫ И ЦИНИИ</a:t>
            </a:r>
            <a:endParaRPr lang="ru-RU" sz="205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 descr="C:\Users\Andrey\YandexDisk\Загрузки\IMG_0480 (1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82" y="358943"/>
            <a:ext cx="4431580" cy="330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11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ndrey\Downloads\огорол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3"/>
            <a:ext cx="9144000" cy="68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-28851"/>
            <a:ext cx="8856984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5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ПЕРЕСАЖИВАЕМ В КЛУМБУ БАРХАТЦЫ, НАРЦИССЫ</a:t>
            </a:r>
            <a:endParaRPr lang="ru-RU" sz="205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C:\Users\Andrey\YandexDisk\Загрузки\IMG_04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8973"/>
            <a:ext cx="4428492" cy="332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ndrey\YandexDisk\Загрузки\IMG_04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80" y="352729"/>
            <a:ext cx="4471807" cy="335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ndrey\YandexDisk\Загрузки\IMG_058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02" y="3684594"/>
            <a:ext cx="447290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ndrey\YandexDisk\Загрузки\IMG_058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3671668"/>
            <a:ext cx="4397705" cy="332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68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ndrey\Downloads\огорол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3"/>
            <a:ext cx="9144000" cy="68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84976" cy="49839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200" b="1" i="1" dirty="0" smtClean="0"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По проекту </a:t>
            </a:r>
            <a:r>
              <a:rPr lang="ru-RU" sz="2200" b="1" i="1" dirty="0" smtClean="0">
                <a:solidFill>
                  <a:srgbClr val="008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Verdana" pitchFamily="34" charset="0"/>
                <a:cs typeface="Times New Roman"/>
              </a:rPr>
              <a:t>ʺ</a:t>
            </a:r>
            <a:r>
              <a:rPr lang="ru-RU" sz="2200" b="1" i="1" dirty="0" smtClean="0">
                <a:solidFill>
                  <a:srgbClr val="008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ОГОРОД НА ОКНЕ</a:t>
            </a:r>
            <a:r>
              <a:rPr lang="ru-RU" sz="2200" b="1" i="1" dirty="0" smtClean="0">
                <a:solidFill>
                  <a:srgbClr val="008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Verdana" pitchFamily="34" charset="0"/>
                <a:cs typeface="Times New Roman"/>
              </a:rPr>
              <a:t>ʺ</a:t>
            </a:r>
            <a:r>
              <a:rPr lang="ru-RU" sz="2200" b="1" i="1" dirty="0" smtClean="0">
                <a:solidFill>
                  <a:srgbClr val="008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ru-RU" b="1" i="1" dirty="0" smtClean="0"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были получены следующие результаты: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дети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познакомились с культурными 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и декоративными растениями;</a:t>
            </a:r>
            <a:endParaRPr lang="ru-RU" sz="15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детей формируется интерес к опытнической и исследовательской деятельности по выращиванию 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культурных и декоративных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растений в комнатных 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условиях;</a:t>
            </a:r>
            <a:endParaRPr lang="ru-RU" sz="15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результате практической и опытнической деятельности дети получили необходимые условия для роста 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растений;</a:t>
            </a:r>
            <a:endParaRPr lang="ru-RU" sz="15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дети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увидели многообразие посевного 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материала;</a:t>
            </a:r>
            <a:endParaRPr lang="ru-RU" sz="15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дети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стали бережнее относиться к растительному 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миру;</a:t>
            </a:r>
            <a:endParaRPr lang="ru-RU" sz="15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группе был создан огород на 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окне;</a:t>
            </a:r>
            <a:endParaRPr lang="ru-RU" sz="15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дети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стали более уважительно относиться к 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труду;</a:t>
            </a:r>
            <a:endParaRPr lang="ru-RU" sz="15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родители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приняли активное участие в проекте </a:t>
            </a:r>
            <a:r>
              <a:rPr lang="ru-RU" b="1" i="1" dirty="0" smtClean="0">
                <a:solidFill>
                  <a:srgbClr val="0066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Verdana" pitchFamily="34" charset="0"/>
                <a:cs typeface="Times New Roman"/>
              </a:rPr>
              <a:t>ʺ</a:t>
            </a:r>
            <a:r>
              <a:rPr lang="ru-RU" b="1" i="1" dirty="0" smtClean="0">
                <a:solidFill>
                  <a:srgbClr val="0066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Огород </a:t>
            </a:r>
            <a:r>
              <a:rPr lang="ru-RU" b="1" i="1" dirty="0">
                <a:solidFill>
                  <a:srgbClr val="0066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на </a:t>
            </a:r>
            <a:r>
              <a:rPr lang="ru-RU" b="1" i="1" dirty="0" smtClean="0">
                <a:solidFill>
                  <a:srgbClr val="0066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окне</a:t>
            </a:r>
            <a:r>
              <a:rPr lang="ru-RU" b="1" i="1" dirty="0" smtClean="0">
                <a:solidFill>
                  <a:srgbClr val="0066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/>
                <a:ea typeface="Verdana" pitchFamily="34" charset="0"/>
                <a:cs typeface="Times New Roman"/>
              </a:rPr>
              <a:t>ʺ</a:t>
            </a:r>
            <a:r>
              <a:rPr lang="ru-RU" sz="16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16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ru-RU" b="1" i="1" dirty="0"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98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ndrey\Downloads\огорол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3"/>
            <a:ext cx="9144000" cy="68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8497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АКТУАЛЬНОСТЬ:</a:t>
            </a:r>
          </a:p>
          <a:p>
            <a:endParaRPr lang="ru-RU" sz="1400" b="1" i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ru-RU" sz="1600" b="1" i="1" dirty="0" smtClean="0">
                <a:solidFill>
                  <a:srgbClr val="99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Многие родители, имеющие свои огороды (дачи), не подозревают, что зелёное царство начнёт вызывать огромный интерес ребёнка, если взрослые научат наблюдать за растением, видеть в зелёном ростке особое живое существо, жизнь которого целиком зависит от того, получает он уход или нет. Только с помощью взрослых дошкольник может понять, что жизнь растения зависит от наличия тепла, света и хорошей почвы, научится отличать здоровое и сильное растение от слабого, хилого, требующего </a:t>
            </a:r>
            <a:r>
              <a:rPr lang="ru-RU" sz="1600" b="1" i="1" dirty="0" smtClean="0">
                <a:solidFill>
                  <a:srgbClr val="990000"/>
                </a:solidFill>
                <a:latin typeface="Times New Roman"/>
                <a:ea typeface="Verdana" pitchFamily="34" charset="0"/>
                <a:cs typeface="Times New Roman"/>
              </a:rPr>
              <a:t>ʺ</a:t>
            </a:r>
            <a:r>
              <a:rPr lang="ru-RU" sz="1600" b="1" i="1" dirty="0" smtClean="0">
                <a:solidFill>
                  <a:srgbClr val="99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лечения</a:t>
            </a:r>
            <a:r>
              <a:rPr lang="ru-RU" sz="1600" b="1" i="1" dirty="0" smtClean="0">
                <a:solidFill>
                  <a:srgbClr val="990000"/>
                </a:solidFill>
                <a:latin typeface="Times New Roman"/>
                <a:ea typeface="Verdana" pitchFamily="34" charset="0"/>
                <a:cs typeface="Times New Roman"/>
              </a:rPr>
              <a:t>ʺ</a:t>
            </a:r>
            <a:r>
              <a:rPr lang="ru-RU" sz="1600" b="1" i="1" dirty="0" smtClean="0">
                <a:solidFill>
                  <a:srgbClr val="99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algn="just"/>
            <a:r>
              <a:rPr lang="ru-RU" sz="1600" b="1" i="1" dirty="0">
                <a:solidFill>
                  <a:srgbClr val="99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i="1" dirty="0" smtClean="0">
                <a:solidFill>
                  <a:srgbClr val="99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Научившись понимать состояние растений, ребёнок будет сочувствовать и ухаживать за ними.</a:t>
            </a:r>
          </a:p>
          <a:p>
            <a:pPr algn="just"/>
            <a:r>
              <a:rPr lang="ru-RU" sz="1600" b="1" i="1" dirty="0">
                <a:solidFill>
                  <a:srgbClr val="99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i="1" dirty="0" smtClean="0">
                <a:solidFill>
                  <a:srgbClr val="99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Таким образом, решаются задачи познавательно-исследовательского, социально-личностного, эстетического развития ребёнка.</a:t>
            </a:r>
          </a:p>
          <a:p>
            <a:pPr algn="just"/>
            <a:r>
              <a:rPr lang="ru-RU" sz="1600" b="1" i="1" dirty="0">
                <a:solidFill>
                  <a:srgbClr val="99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i="1" dirty="0" smtClean="0">
                <a:solidFill>
                  <a:srgbClr val="99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Маленькие дети любят действовать. Мир вокруг себя они познают практически, а свои действия с наблюдениями и результатами.</a:t>
            </a:r>
            <a:endParaRPr lang="ru-RU" sz="1600" b="1" i="1" dirty="0">
              <a:solidFill>
                <a:srgbClr val="99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55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ndrey\Downloads\огорол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3"/>
            <a:ext cx="9144000" cy="68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16632"/>
            <a:ext cx="842493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200" b="1" i="1" dirty="0" smtClean="0"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ЦЕЛЬ ПРОЕКТА:</a:t>
            </a:r>
          </a:p>
          <a:p>
            <a:endParaRPr lang="ru-RU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ru-RU" b="1" i="1" dirty="0" smtClean="0">
                <a:solidFill>
                  <a:srgbClr val="99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формирование у детей интереса к опытнической и исследовательской деятельности по выращиванию культурных и декоративных растений в комнатных условиях; воспитание любви к природе; создание в группе мини-огорода на подоконнике.</a:t>
            </a:r>
            <a:endParaRPr lang="ru-RU" b="1" i="1" dirty="0">
              <a:solidFill>
                <a:srgbClr val="99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3" descr="C:\Users\Andrey\Downloads\тыква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02585"/>
            <a:ext cx="2736304" cy="273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ndrey\Downloads\помидор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682" y="4060561"/>
            <a:ext cx="1785594" cy="111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Andrey\Downloads\бак1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28556"/>
            <a:ext cx="2016224" cy="198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ndrey\Downloads\огурец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736423" y="3763425"/>
            <a:ext cx="2340259" cy="14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ndrey\Downloads\перей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01" y="5204229"/>
            <a:ext cx="1671599" cy="149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ndrey\Downloads\перцы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088" y="5463668"/>
            <a:ext cx="1695668" cy="136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32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ndrey\Downloads\огорол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3"/>
            <a:ext cx="9144000" cy="68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88640"/>
            <a:ext cx="8784976" cy="4753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ЗАДАЧИ ПРОЕКТА:</a:t>
            </a:r>
          </a:p>
          <a:p>
            <a:pPr algn="ctr"/>
            <a:r>
              <a:rPr lang="ru-RU" sz="1400" b="1" i="1" dirty="0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ru-RU" sz="1600" b="1" i="1" dirty="0" smtClean="0">
                <a:solidFill>
                  <a:srgbClr val="008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Познавательное </a:t>
            </a:r>
            <a:r>
              <a:rPr lang="ru-RU" sz="1600" b="1" i="1" dirty="0">
                <a:solidFill>
                  <a:srgbClr val="008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развитие</a:t>
            </a:r>
            <a:r>
              <a:rPr lang="ru-RU" sz="1600" b="1" i="1" dirty="0" smtClean="0">
                <a:solidFill>
                  <a:srgbClr val="008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endParaRPr lang="ru-RU" sz="400" b="1" i="1" dirty="0" smtClean="0">
              <a:solidFill>
                <a:srgbClr val="008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1600" i="1" dirty="0">
              <a:solidFill>
                <a:srgbClr val="008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4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расширять </a:t>
            </a:r>
            <a:r>
              <a:rPr lang="ru-RU" sz="14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знания детей о культурных и </a:t>
            </a:r>
            <a:r>
              <a:rPr lang="ru-RU" sz="14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декоративных растениях;</a:t>
            </a:r>
            <a:endParaRPr lang="ru-RU" sz="14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4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продолжать </a:t>
            </a:r>
            <a:r>
              <a:rPr lang="ru-RU" sz="14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знакомить детей с особенностями выращивания культурных </a:t>
            </a:r>
            <a:r>
              <a:rPr lang="ru-RU" sz="14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растений и декоративных</a:t>
            </a:r>
            <a:r>
              <a:rPr lang="ru-RU" sz="14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r>
              <a:rPr lang="ru-RU" sz="1400" b="1" i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(лук, </a:t>
            </a:r>
            <a:r>
              <a:rPr lang="ru-RU" sz="1400" b="1" i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баклажан, перец, </a:t>
            </a:r>
            <a:r>
              <a:rPr lang="ru-RU" sz="1400" b="1" i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помидоры, </a:t>
            </a:r>
            <a:r>
              <a:rPr lang="ru-RU" sz="1400" b="1" i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базилик, </a:t>
            </a:r>
            <a:r>
              <a:rPr lang="ru-RU" sz="1400" b="1" i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салат, </a:t>
            </a:r>
            <a:r>
              <a:rPr lang="ru-RU" sz="1400" b="1" i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бархатцы, астры…)</a:t>
            </a:r>
            <a:r>
              <a:rPr lang="ru-RU" sz="14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  <a:endParaRPr lang="ru-RU" sz="14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4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формировать </a:t>
            </a:r>
            <a:r>
              <a:rPr lang="ru-RU" sz="14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 детей </a:t>
            </a:r>
            <a:r>
              <a:rPr lang="ru-RU" sz="14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понятие </a:t>
            </a:r>
            <a:r>
              <a:rPr lang="ru-RU" sz="14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взаимосвязи </a:t>
            </a:r>
            <a:r>
              <a:rPr lang="ru-RU" sz="14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природы </a:t>
            </a:r>
            <a:r>
              <a:rPr lang="ru-RU" sz="14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и </a:t>
            </a:r>
            <a:r>
              <a:rPr lang="ru-RU" sz="14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людей: </a:t>
            </a:r>
            <a:r>
              <a:rPr lang="ru-RU" sz="14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люди садят, выращивают и ухаживают за растениями, растения вырастают, радуют людей своей красотой, кормят своими </a:t>
            </a:r>
            <a:r>
              <a:rPr lang="ru-RU" sz="14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плодами;</a:t>
            </a:r>
            <a:endParaRPr lang="ru-RU" sz="14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4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обобщать </a:t>
            </a:r>
            <a:r>
              <a:rPr lang="ru-RU" sz="14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представление детей о необходимости света, тепла, влаги почвы для роста </a:t>
            </a:r>
            <a:r>
              <a:rPr lang="ru-RU" sz="14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растений;</a:t>
            </a:r>
            <a:endParaRPr lang="ru-RU" sz="14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4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развивать </a:t>
            </a:r>
            <a:r>
              <a:rPr lang="ru-RU" sz="14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умение наблюдать, выделять предмет из окружающего пространства по определённым </a:t>
            </a:r>
            <a:r>
              <a:rPr lang="ru-RU" sz="14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признакам; обогащать </a:t>
            </a:r>
            <a:r>
              <a:rPr lang="ru-RU" sz="14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опыт исследовательских действий, удовлетворять детскую пытливость.</a:t>
            </a:r>
          </a:p>
          <a:p>
            <a:endParaRPr lang="ru-RU" sz="14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70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ndrey\Downloads\огорол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3"/>
            <a:ext cx="9144000" cy="68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-99392"/>
            <a:ext cx="8784976" cy="4963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2200" b="1" i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r>
              <a:rPr lang="ru-RU" sz="2200" b="1" i="1" dirty="0" smtClean="0"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ЗАДАЧИ </a:t>
            </a:r>
            <a:r>
              <a:rPr lang="ru-RU" sz="2200" b="1" i="1" dirty="0"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ПРОЕКТА</a:t>
            </a:r>
            <a:r>
              <a:rPr lang="ru-RU" sz="2200" b="1" i="1" dirty="0" smtClean="0"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marL="90170"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ru-RU" sz="1700" b="1" i="1" dirty="0" smtClean="0">
                <a:solidFill>
                  <a:srgbClr val="008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Социально-коммуникативное </a:t>
            </a:r>
            <a:r>
              <a:rPr lang="ru-RU" sz="1700" b="1" i="1" dirty="0">
                <a:solidFill>
                  <a:srgbClr val="008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развитие:</a:t>
            </a:r>
            <a:endParaRPr lang="ru-RU" sz="1700" i="1" dirty="0">
              <a:solidFill>
                <a:srgbClr val="008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продолжать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формировать умение детей ухаживать за растениями в комнатных 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условиях;</a:t>
            </a:r>
            <a:endParaRPr lang="ru-RU" sz="15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развивать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чувство ответственности за благополучное состояние растений </a:t>
            </a:r>
            <a:r>
              <a:rPr lang="ru-RU" sz="1500" b="1" i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(полив, взрыхление, прополка сорняков</a:t>
            </a:r>
            <a:r>
              <a:rPr lang="ru-RU" sz="1500" b="1" i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);</a:t>
            </a:r>
            <a:endParaRPr lang="ru-RU" sz="15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воспитывать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уважение к труду, бережное отношение к его 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результатам;</a:t>
            </a:r>
            <a:endParaRPr lang="ru-RU" sz="15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развивать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познавательные и творческие 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способности;</a:t>
            </a:r>
            <a:endParaRPr lang="ru-RU" sz="15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формировать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положительное 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взаимоотношение ребёнка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со взрослыми и со 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сверстниками;</a:t>
            </a:r>
            <a:endParaRPr lang="ru-RU" sz="15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развивать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чувство общности детей в группе и навыки 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сотрудничества;</a:t>
            </a:r>
            <a:endParaRPr lang="ru-RU" sz="15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воспитывать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уважительное взаимоотношение 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ребёнка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 взрослым.</a:t>
            </a:r>
          </a:p>
          <a:p>
            <a:pPr lvl="0" algn="just"/>
            <a:endParaRPr lang="ru-RU" sz="1500" b="1" i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42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ndrey\Downloads\огорол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3"/>
            <a:ext cx="9144000" cy="68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88640"/>
            <a:ext cx="8712968" cy="467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200" b="1" i="1" dirty="0"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ЗАДАЧИ ПРОЕКТА</a:t>
            </a:r>
            <a:r>
              <a:rPr lang="ru-RU" sz="2200" b="1" i="1" dirty="0" smtClean="0"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marL="90170" algn="ctr">
              <a:lnSpc>
                <a:spcPct val="115000"/>
              </a:lnSpc>
              <a:spcAft>
                <a:spcPts val="1000"/>
              </a:spcAft>
            </a:pPr>
            <a:r>
              <a:rPr lang="ru-RU" sz="1700" b="1" i="1" dirty="0">
                <a:solidFill>
                  <a:srgbClr val="008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Речевое развитие:</a:t>
            </a: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развивать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речь как средство общения, обогащать и активизировать словарь, развивать связную, грамматически правильную диалогическую и монологическую 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речь;</a:t>
            </a:r>
            <a:endParaRPr lang="ru-RU" sz="15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стимулировать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развитие инициативности и самостоятельности ребёнка в речевом общении с взрослыми и 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сверстниками.</a:t>
            </a:r>
            <a:endParaRPr lang="ru-RU" sz="15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0170" algn="ctr">
              <a:lnSpc>
                <a:spcPct val="115000"/>
              </a:lnSpc>
              <a:spcAft>
                <a:spcPts val="1000"/>
              </a:spcAft>
            </a:pPr>
            <a:r>
              <a:rPr lang="ru-RU" sz="1700" b="1" i="1" dirty="0">
                <a:solidFill>
                  <a:srgbClr val="008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Художественно-эстетическое развитие:</a:t>
            </a:r>
            <a:endParaRPr lang="ru-RU" sz="1700" i="1" dirty="0">
              <a:solidFill>
                <a:srgbClr val="008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7592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способствовать </a:t>
            </a: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развитию творческих способностей у детей; поощрять разнообразие детских работ, 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вариативность.</a:t>
            </a:r>
            <a:endParaRPr lang="ru-RU" sz="15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0170" lvl="0" algn="ctr">
              <a:lnSpc>
                <a:spcPct val="115000"/>
              </a:lnSpc>
              <a:spcAft>
                <a:spcPts val="1000"/>
              </a:spcAft>
            </a:pPr>
            <a:endParaRPr lang="ru-RU" sz="1500" b="1" i="1" dirty="0" smtClean="0">
              <a:solidFill>
                <a:srgbClr val="008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0170" lvl="0" algn="ctr">
              <a:lnSpc>
                <a:spcPct val="115000"/>
              </a:lnSpc>
              <a:spcAft>
                <a:spcPts val="1000"/>
              </a:spcAft>
            </a:pPr>
            <a:endParaRPr lang="ru-RU" sz="1600" i="1" dirty="0">
              <a:solidFill>
                <a:srgbClr val="008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endParaRPr lang="ru-RU" sz="2200" b="1" i="1" dirty="0"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2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ndrey\Downloads\огорол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3"/>
            <a:ext cx="9144000" cy="68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88640"/>
            <a:ext cx="8712968" cy="3050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200" b="1" i="1" dirty="0"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ЗАДАЧИ ПРОЕКТА</a:t>
            </a:r>
            <a:r>
              <a:rPr lang="ru-RU" sz="2200" b="1" i="1" dirty="0" smtClean="0"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marL="90170" lvl="0" algn="ctr">
              <a:lnSpc>
                <a:spcPct val="115000"/>
              </a:lnSpc>
              <a:spcAft>
                <a:spcPts val="1000"/>
              </a:spcAft>
            </a:pPr>
            <a:r>
              <a:rPr lang="ru-RU" sz="1700" b="1" i="1" dirty="0">
                <a:solidFill>
                  <a:srgbClr val="008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Физическое развитие:</a:t>
            </a:r>
          </a:p>
          <a:p>
            <a:pPr marL="375920" lvl="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развивать мелкую и общую моторику;</a:t>
            </a:r>
          </a:p>
          <a:p>
            <a:pPr marL="375920" lvl="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способствовать овладению элементарными нормами и правилами здорового образа жизни (в питании, двигательном режиме, закаливании, при формировании полезных привычек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);</a:t>
            </a:r>
            <a:endParaRPr lang="ru-RU" sz="15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75920" lvl="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ru-RU" sz="15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воспитывать чувство самосохранения, умение заботиться о своём </a:t>
            </a:r>
            <a:r>
              <a:rPr lang="ru-RU" sz="15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здоровье.</a:t>
            </a:r>
            <a:endParaRPr lang="ru-RU" sz="15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ru-RU" sz="1500" b="1" i="1" dirty="0"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1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ndrey\Downloads\огорол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3"/>
            <a:ext cx="9144000" cy="68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88640"/>
            <a:ext cx="8712968" cy="4564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170" algn="ctr">
              <a:lnSpc>
                <a:spcPct val="115000"/>
              </a:lnSpc>
              <a:spcAft>
                <a:spcPts val="1000"/>
              </a:spcAft>
            </a:pPr>
            <a:r>
              <a:rPr lang="ru-RU" sz="2200" b="1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ОЖИДАЕМЫЕ РЕЗУЛЬТАТЫ:</a:t>
            </a:r>
            <a:endParaRPr lang="ru-RU" sz="2200" b="1" i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6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дети </a:t>
            </a:r>
            <a:r>
              <a:rPr lang="ru-RU" sz="16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приобретут опыт ухаживания за растениями и познакомятся с условиями их содержания, будут учиться подмечать красоту растительного </a:t>
            </a:r>
            <a:r>
              <a:rPr lang="ru-RU" sz="16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мира;</a:t>
            </a:r>
            <a:endParaRPr lang="ru-RU" sz="16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6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 </a:t>
            </a:r>
            <a:r>
              <a:rPr lang="ru-RU" sz="16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детей сформируются представления о росте растений в комнатных </a:t>
            </a:r>
            <a:r>
              <a:rPr lang="ru-RU" sz="16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условиях;</a:t>
            </a:r>
            <a:endParaRPr lang="ru-RU" sz="16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6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 </a:t>
            </a:r>
            <a:r>
              <a:rPr lang="ru-RU" sz="16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детей будет формироваться бережное отношение к растительному </a:t>
            </a:r>
            <a:r>
              <a:rPr lang="ru-RU" sz="16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миру;</a:t>
            </a:r>
            <a:endParaRPr lang="ru-RU" sz="1600" b="1" dirty="0">
              <a:solidFill>
                <a:srgbClr val="99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600" b="1" dirty="0" smtClean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формирование </a:t>
            </a:r>
            <a:r>
              <a:rPr lang="ru-RU" sz="1600" b="1" dirty="0">
                <a:solidFill>
                  <a:srgbClr val="99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 детей уважительного отношения к труду.</a:t>
            </a:r>
          </a:p>
          <a:p>
            <a:pPr marL="90170">
              <a:lnSpc>
                <a:spcPct val="115000"/>
              </a:lnSpc>
              <a:spcAft>
                <a:spcPts val="1000"/>
              </a:spcAft>
            </a:pPr>
            <a:endParaRPr lang="ru-RU" sz="16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0170"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Продукт </a:t>
            </a:r>
            <a:r>
              <a:rPr lang="ru-RU" b="1" i="1" dirty="0"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проектной деятельности: </a:t>
            </a:r>
            <a:r>
              <a:rPr lang="ru-RU" b="1" i="1" dirty="0"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получение рассады </a:t>
            </a:r>
            <a:r>
              <a:rPr lang="ru-RU" b="1" i="1" dirty="0" smtClean="0"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для   посадки </a:t>
            </a:r>
            <a:r>
              <a:rPr lang="ru-RU" b="1" i="1" dirty="0"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на территории детского </a:t>
            </a:r>
            <a:r>
              <a:rPr lang="ru-RU" b="1" i="1" dirty="0" smtClean="0"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сада и детского участка.</a:t>
            </a:r>
            <a:endParaRPr lang="ru-RU" b="1" i="1" dirty="0">
              <a:solidFill>
                <a:srgbClr val="008000"/>
              </a:solidFill>
              <a:effectLst>
                <a:innerShdw blurRad="114300">
                  <a:prstClr val="black"/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91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ndrey\Downloads\огорол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3"/>
            <a:ext cx="9144000" cy="68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32656"/>
            <a:ext cx="87849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ПРИГЛАШАЕМ ПОСМОТРЕТЬ НАШ МИНИ-ОГОРОД:</a:t>
            </a:r>
          </a:p>
          <a:p>
            <a:endParaRPr lang="ru-RU" sz="1400" b="1" i="1" dirty="0">
              <a:solidFill>
                <a:srgbClr val="FF00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1900" b="1" i="1" dirty="0" smtClean="0">
                <a:solidFill>
                  <a:srgbClr val="008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Огород наш, огород –</a:t>
            </a:r>
          </a:p>
          <a:p>
            <a:r>
              <a:rPr lang="ru-RU" sz="1900" b="1" i="1" dirty="0" smtClean="0">
                <a:solidFill>
                  <a:srgbClr val="008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Всё на нём всегда растёт.</a:t>
            </a:r>
          </a:p>
          <a:p>
            <a:r>
              <a:rPr lang="ru-RU" sz="1900" b="1" i="1" dirty="0" smtClean="0">
                <a:solidFill>
                  <a:srgbClr val="008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Если руки не ленивы,</a:t>
            </a:r>
          </a:p>
          <a:p>
            <a:pPr algn="ctr"/>
            <a:r>
              <a:rPr lang="ru-RU" sz="1900" b="1" i="1" dirty="0" smtClean="0">
                <a:solidFill>
                  <a:srgbClr val="008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Если мы трудолюбивы…</a:t>
            </a:r>
          </a:p>
          <a:p>
            <a:r>
              <a:rPr lang="ru-RU" sz="1900" b="1" i="1" dirty="0" smtClean="0">
                <a:solidFill>
                  <a:srgbClr val="008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Проявить должны заботу,</a:t>
            </a:r>
          </a:p>
          <a:p>
            <a:pPr algn="ctr"/>
            <a:r>
              <a:rPr lang="ru-RU" sz="1900" b="1" i="1" dirty="0" smtClean="0">
                <a:solidFill>
                  <a:srgbClr val="008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Видно по труду работу.</a:t>
            </a:r>
          </a:p>
          <a:p>
            <a:pPr algn="ctr"/>
            <a:r>
              <a:rPr lang="ru-RU" sz="1900" b="1" i="1" dirty="0" smtClean="0">
                <a:solidFill>
                  <a:srgbClr val="008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И тогда наш огород</a:t>
            </a:r>
          </a:p>
          <a:p>
            <a:pPr algn="ctr"/>
            <a:r>
              <a:rPr lang="ru-RU" sz="1900" b="1" i="1" dirty="0" smtClean="0">
                <a:solidFill>
                  <a:srgbClr val="008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Расцветёт и оживёт!</a:t>
            </a:r>
          </a:p>
          <a:p>
            <a:pPr algn="ctr"/>
            <a:endParaRPr lang="ru-RU" sz="2000" b="1" i="1" dirty="0">
              <a:solidFill>
                <a:srgbClr val="008000"/>
              </a:solidFill>
              <a:latin typeface="Monotype Corsiva" pitchFamily="66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43" name="Picture 3" descr="E:\информация\скачанное\с айфона\март-май 2018\IMG_17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56992"/>
            <a:ext cx="2968435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информация\скачанное\с айфона\март-май 2018\IMG_18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739" y="3323882"/>
            <a:ext cx="2817674" cy="2113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информация\скачанное\с айфона\март-май 2018\IMG_185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66" y="941323"/>
            <a:ext cx="2848734" cy="2136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информация\скачанное\с айфона\март-май 2018\IMG_177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0" y="3356992"/>
            <a:ext cx="2939819" cy="2204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информация\скачанное\с айфона\март-май 2018\IMG_161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3008"/>
            <a:ext cx="2833153" cy="2124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16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575</TotalTime>
  <Words>604</Words>
  <Application>Microsoft Office PowerPoint</Application>
  <PresentationFormat>Экран (4:3)</PresentationFormat>
  <Paragraphs>88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ППЕ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Andrey</cp:lastModifiedBy>
  <cp:revision>64</cp:revision>
  <dcterms:created xsi:type="dcterms:W3CDTF">2017-12-07T20:28:35Z</dcterms:created>
  <dcterms:modified xsi:type="dcterms:W3CDTF">2018-06-20T20:51:41Z</dcterms:modified>
</cp:coreProperties>
</file>